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35"/>
  </p:notesMasterIdLst>
  <p:sldIdLst>
    <p:sldId id="512" r:id="rId3"/>
    <p:sldId id="729" r:id="rId4"/>
    <p:sldId id="684" r:id="rId5"/>
    <p:sldId id="705" r:id="rId6"/>
    <p:sldId id="706" r:id="rId7"/>
    <p:sldId id="707" r:id="rId8"/>
    <p:sldId id="708" r:id="rId9"/>
    <p:sldId id="709" r:id="rId10"/>
    <p:sldId id="718" r:id="rId11"/>
    <p:sldId id="710" r:id="rId12"/>
    <p:sldId id="711" r:id="rId13"/>
    <p:sldId id="712" r:id="rId14"/>
    <p:sldId id="721" r:id="rId15"/>
    <p:sldId id="689" r:id="rId16"/>
    <p:sldId id="690" r:id="rId17"/>
    <p:sldId id="686" r:id="rId18"/>
    <p:sldId id="691" r:id="rId19"/>
    <p:sldId id="692" r:id="rId20"/>
    <p:sldId id="693" r:id="rId21"/>
    <p:sldId id="716" r:id="rId22"/>
    <p:sldId id="723" r:id="rId23"/>
    <p:sldId id="694" r:id="rId24"/>
    <p:sldId id="724" r:id="rId25"/>
    <p:sldId id="697" r:id="rId26"/>
    <p:sldId id="696" r:id="rId27"/>
    <p:sldId id="698" r:id="rId28"/>
    <p:sldId id="719" r:id="rId29"/>
    <p:sldId id="720" r:id="rId30"/>
    <p:sldId id="725" r:id="rId31"/>
    <p:sldId id="728" r:id="rId32"/>
    <p:sldId id="727" r:id="rId33"/>
    <p:sldId id="702" r:id="rId34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, Keyue" initials="J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 autoAdjust="0"/>
    <p:restoredTop sz="84930"/>
  </p:normalViewPr>
  <p:slideViewPr>
    <p:cSldViewPr snapToGrid="0" showGuides="1">
      <p:cViewPr varScale="1">
        <p:scale>
          <a:sx n="69" d="100"/>
          <a:sy n="69" d="100"/>
        </p:scale>
        <p:origin x="560" y="208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-29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51.png>
</file>

<file path=ppt/media/image6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4B700-E454-4935-A6FA-FD6D01281268}" type="datetimeFigureOut">
              <a:rPr kumimoji="1" lang="ja-JP" altLang="en-US" smtClean="0"/>
              <a:t>2023/7/4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0D7-54DB-4F7F-AE75-6A18932822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45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1309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2107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2381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809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0981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96080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39456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7854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2240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8662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637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53915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4990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58420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72101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58872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00371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8725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6337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5991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623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996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891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65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4963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8235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CL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CL Branding background">
            <a:extLst>
              <a:ext uri="{FF2B5EF4-FFF2-40B4-BE49-F238E27FC236}">
                <a16:creationId xmlns:a16="http://schemas.microsoft.com/office/drawing/2014/main" id="{EA4C8DDC-D29E-5E43-9BC2-FD84B2117884}"/>
              </a:ext>
            </a:extLst>
          </p:cNvPr>
          <p:cNvSpPr/>
          <p:nvPr userDrawn="1"/>
        </p:nvSpPr>
        <p:spPr>
          <a:xfrm>
            <a:off x="0" y="1"/>
            <a:ext cx="18288000" cy="21372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8288038" cy="2011374"/>
          </a:xfrm>
          <a:prstGeom prst="rect">
            <a:avLst/>
          </a:prstGeom>
        </p:spPr>
      </p:pic>
      <p:sp>
        <p:nvSpPr>
          <p:cNvPr id="13" name="Faculty, Department title">
            <a:extLst>
              <a:ext uri="{FF2B5EF4-FFF2-40B4-BE49-F238E27FC236}">
                <a16:creationId xmlns:a16="http://schemas.microsoft.com/office/drawing/2014/main" id="{7B844C1D-C9E2-A040-B3FD-0E3861E051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0000" y="539917"/>
            <a:ext cx="8640000" cy="1079833"/>
          </a:xfrm>
          <a:prstGeom prst="rect">
            <a:avLst/>
          </a:prstGeom>
        </p:spPr>
        <p:txBody>
          <a:bodyPr/>
          <a:lstStyle>
            <a:lvl1pPr marL="16666" indent="0">
              <a:buNone/>
              <a:defRPr sz="21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9" name="Main image" descr="Image">
            <a:extLst>
              <a:ext uri="{FF2B5EF4-FFF2-40B4-BE49-F238E27FC236}">
                <a16:creationId xmlns:a16="http://schemas.microsoft.com/office/drawing/2014/main" id="{FD55159A-63D1-334F-B344-448B05BC84B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159667"/>
            <a:ext cx="18288000" cy="8130375"/>
          </a:xfrm>
          <a:prstGeom prst="rect">
            <a:avLst/>
          </a:prstGeom>
          <a:ln>
            <a:noFill/>
          </a:ln>
        </p:spPr>
        <p:txBody>
          <a:bodyPr anchor="b" anchorCtr="0"/>
          <a:lstStyle>
            <a:lvl1pPr marL="16666" indent="0" algn="ctr">
              <a:buNone/>
              <a:defRPr sz="36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6D1BEB54-27B8-4348-8671-D93B41DC5E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23299"/>
            <a:ext cx="11340000" cy="3509459"/>
          </a:xfrm>
          <a:prstGeom prst="rect">
            <a:avLst/>
          </a:prstGeo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</p:spTree>
    <p:extLst>
      <p:ext uri="{BB962C8B-B14F-4D97-AF65-F5344CB8AC3E}">
        <p14:creationId xmlns:p14="http://schemas.microsoft.com/office/powerpoint/2010/main" val="370703202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155460" y="1433513"/>
            <a:ext cx="2041034" cy="1952238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813495" y="193444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0" y="2572592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19" y="1682676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8149924" y="4258428"/>
            <a:ext cx="2041033" cy="176617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807959" y="464676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19" y="5289541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18" y="449786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149924" y="6907862"/>
            <a:ext cx="2041034" cy="1952238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807959" y="744063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17" y="8170816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16" y="7245911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6048376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Freeform: Shape 5"/>
          <p:cNvSpPr/>
          <p:nvPr userDrawn="1"/>
        </p:nvSpPr>
        <p:spPr>
          <a:xfrm>
            <a:off x="6096927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Freeform: Shape 6"/>
          <p:cNvSpPr/>
          <p:nvPr userDrawn="1"/>
        </p:nvSpPr>
        <p:spPr>
          <a:xfrm>
            <a:off x="6048376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373996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373996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149758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080625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080625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080625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0080625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080625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080625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7098958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7874721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7098959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323852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5660582" y="1668363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798719" y="1795755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292316" y="1398588"/>
            <a:ext cx="605258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5660582" y="357917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798719" y="370656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292316" y="3309402"/>
            <a:ext cx="605258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5660582" y="5720962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798719" y="584835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2316" y="5451187"/>
            <a:ext cx="605258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5660582" y="7599715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798719" y="772710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292316" y="7329940"/>
            <a:ext cx="605258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255498" y="2549351"/>
            <a:ext cx="1482947" cy="4053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397025" y="3457919"/>
            <a:ext cx="778146" cy="40533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7308550" y="4474224"/>
            <a:ext cx="494316" cy="4053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68706" y="258330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462248" y="3482023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079623" y="4256415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5741578" y="2067688"/>
            <a:ext cx="2936085" cy="6809680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3019284" y="3756200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Oval 7"/>
          <p:cNvSpPr/>
          <p:nvPr userDrawn="1"/>
        </p:nvSpPr>
        <p:spPr>
          <a:xfrm>
            <a:off x="14730779" y="5012501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3188608" y="383652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4952452" y="5123338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7" name="Oval 7"/>
          <p:cNvSpPr/>
          <p:nvPr userDrawn="1"/>
        </p:nvSpPr>
        <p:spPr>
          <a:xfrm>
            <a:off x="10887363" y="5031868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8" name="Straight Connector 15"/>
          <p:cNvCxnSpPr>
            <a:stCxn id="17" idx="6"/>
            <a:endCxn id="8" idx="2"/>
          </p:cNvCxnSpPr>
          <p:nvPr userDrawn="1"/>
        </p:nvCxnSpPr>
        <p:spPr>
          <a:xfrm flipV="1">
            <a:off x="11109036" y="5123338"/>
            <a:ext cx="3621743" cy="1936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23811" y="7034509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23098" y="6923672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385889" y="5648797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26" y="577618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85890" y="7254326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44771" y="7034509"/>
            <a:ext cx="909461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2439386" y="6923672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2661059" y="7034509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10"/>
          <p:cNvSpPr/>
          <p:nvPr userDrawn="1"/>
        </p:nvSpPr>
        <p:spPr>
          <a:xfrm rot="10800000">
            <a:off x="10691064" y="5704393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833963" y="583211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23811" y="7034509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23098" y="6923672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385889" y="5648797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26" y="577618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85890" y="7254326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44771" y="7034509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15702" y="6923672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67381" y="7324137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05518" y="76766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2618" y="3309180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37375" y="7034509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01956" y="6923672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39346" y="5648797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77483" y="577618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26304" y="7254326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23629" y="7034509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22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19050" y="6419115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27859" y="6308278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1371600" y="6708743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09737" y="706121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85887" y="2693786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49532" y="6419115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25225" y="6308278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62615" y="5033403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00752" y="5160795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49573" y="6638932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46898" y="6419115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28371" y="2675790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40315" y="7004106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06594" y="68932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369385" y="5618394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07522" y="574578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69386" y="7223923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 flipV="1">
            <a:off x="3328267" y="7001670"/>
            <a:ext cx="4287333" cy="243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7615600" y="689083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5854579" y="7291298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87096" y="764377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32048" y="3276341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7837273" y="7001670"/>
            <a:ext cx="10450727" cy="2307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6162487"/>
            <a:ext cx="588417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5884179" y="6051650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4135857" y="6301450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278756" y="663525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6105852" y="6162487"/>
            <a:ext cx="12182148" cy="2689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6434941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8062743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-1618735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6833857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09550" y="76200"/>
            <a:ext cx="7994649" cy="1092200"/>
          </a:xfrm>
        </p:spPr>
        <p:txBody>
          <a:bodyPr anchor="b"/>
          <a:lstStyle>
            <a:lvl1pPr algn="l">
              <a:defRPr baseline="0"/>
            </a:lvl1pPr>
          </a:lstStyle>
          <a:p>
            <a:r>
              <a:rPr kumimoji="1" lang="en-US" altLang="ja-JP"/>
              <a:t>Slide title</a:t>
            </a:r>
            <a:r>
              <a:rPr kumimoji="1" lang="zh-CN" altLang="en-US" dirty="0"/>
              <a:t> </a:t>
            </a: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7" name="Straight Connector 39"/>
          <p:cNvCxnSpPr/>
          <p:nvPr userDrawn="1"/>
        </p:nvCxnSpPr>
        <p:spPr>
          <a:xfrm>
            <a:off x="209550" y="1357313"/>
            <a:ext cx="1774190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74" r:id="rId79"/>
    <p:sldLayoutId id="2147483740" r:id="rId80"/>
    <p:sldLayoutId id="2147483741" r:id="rId81"/>
    <p:sldLayoutId id="2147483742" r:id="rId82"/>
    <p:sldLayoutId id="2147483743" r:id="rId83"/>
    <p:sldLayoutId id="2147483775" r:id="rId84"/>
    <p:sldLayoutId id="2147483744" r:id="rId85"/>
    <p:sldLayoutId id="2147483746" r:id="rId86"/>
    <p:sldLayoutId id="2147483766" r:id="rId87"/>
    <p:sldLayoutId id="2147483767" r:id="rId88"/>
    <p:sldLayoutId id="2147483747" r:id="rId89"/>
    <p:sldLayoutId id="2147483748" r:id="rId90"/>
    <p:sldLayoutId id="2147483749" r:id="rId91"/>
    <p:sldLayoutId id="2147483754" r:id="rId92"/>
    <p:sldLayoutId id="2147483752" r:id="rId93"/>
    <p:sldLayoutId id="2147483753" r:id="rId94"/>
    <p:sldLayoutId id="2147483755" r:id="rId95"/>
    <p:sldLayoutId id="2147483756" r:id="rId96"/>
    <p:sldLayoutId id="2147483757" r:id="rId97"/>
    <p:sldLayoutId id="2147483760" r:id="rId98"/>
    <p:sldLayoutId id="2147483764" r:id="rId99"/>
    <p:sldLayoutId id="2147483669" r:id="rId100"/>
    <p:sldLayoutId id="2147483778" r:id="rId101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altLang="zh-CN" dirty="0"/>
          </a:p>
          <a:p>
            <a:endParaRPr lang="en-GB" dirty="0"/>
          </a:p>
        </p:txBody>
      </p:sp>
      <p:sp>
        <p:nvSpPr>
          <p:cNvPr id="5" name="Title 4" descr="Heading"/>
          <p:cNvSpPr>
            <a:spLocks noGrp="1"/>
          </p:cNvSpPr>
          <p:nvPr>
            <p:ph type="title"/>
          </p:nvPr>
        </p:nvSpPr>
        <p:spPr>
          <a:xfrm>
            <a:off x="882624" y="3533556"/>
            <a:ext cx="16522750" cy="2694490"/>
          </a:xfrm>
        </p:spPr>
        <p:txBody>
          <a:bodyPr>
            <a:normAutofit fontScale="90000"/>
          </a:bodyPr>
          <a:lstStyle/>
          <a:p>
            <a:pPr algn="ctr">
              <a:lnSpc>
                <a:spcPct val="120000"/>
              </a:lnSpc>
            </a:pPr>
            <a:r>
              <a:rPr lang="en-GB" altLang="zh-CN" sz="8000" dirty="0"/>
              <a:t>Bayesian Optimization on Graphs</a:t>
            </a:r>
            <a:br>
              <a:rPr lang="en-GB" altLang="zh-CN" sz="5399" dirty="0"/>
            </a:br>
            <a:br>
              <a:rPr lang="en-GB" altLang="zh-CN" dirty="0"/>
            </a:br>
            <a:endParaRPr lang="en-GB" dirty="0"/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201904C9-7470-5745-99D4-09D5BCCD26D9}"/>
              </a:ext>
            </a:extLst>
          </p:cNvPr>
          <p:cNvSpPr/>
          <p:nvPr/>
        </p:nvSpPr>
        <p:spPr>
          <a:xfrm>
            <a:off x="649490" y="5142706"/>
            <a:ext cx="16989018" cy="2865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34979" tIns="67490" rIns="134979" bIns="67490"/>
          <a:lstStyle/>
          <a:p>
            <a:pPr algn="ctr"/>
            <a:r>
              <a:rPr lang="en-US" altLang="en-US" sz="4000" dirty="0" err="1">
                <a:solidFill>
                  <a:srgbClr val="000000"/>
                </a:solidFill>
              </a:rPr>
              <a:t>Keyue</a:t>
            </a:r>
            <a:r>
              <a:rPr lang="en-US" altLang="en-US" sz="4000" dirty="0">
                <a:solidFill>
                  <a:srgbClr val="000000"/>
                </a:solidFill>
              </a:rPr>
              <a:t> Jiang</a:t>
            </a:r>
          </a:p>
          <a:p>
            <a:pPr algn="ctr">
              <a:lnSpc>
                <a:spcPct val="100000"/>
              </a:lnSpc>
            </a:pPr>
            <a:endParaRPr lang="en-US" sz="4000" dirty="0">
              <a:solidFill>
                <a:srgbClr val="000000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n-GB" sz="27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2023/07/04</a:t>
            </a:r>
          </a:p>
        </p:txBody>
      </p:sp>
    </p:spTree>
    <p:extLst>
      <p:ext uri="{BB962C8B-B14F-4D97-AF65-F5344CB8AC3E}">
        <p14:creationId xmlns:p14="http://schemas.microsoft.com/office/powerpoint/2010/main" val="3745513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6" name="图片 5" descr="图表, 折线图&#10;&#10;描述已自动生成">
            <a:extLst>
              <a:ext uri="{FF2B5EF4-FFF2-40B4-BE49-F238E27FC236}">
                <a16:creationId xmlns:a16="http://schemas.microsoft.com/office/drawing/2014/main" id="{8E396E77-DC80-870E-D084-A98C193637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59" y="2304575"/>
            <a:ext cx="13622383" cy="777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020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11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2008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question</a:t>
            </a: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What is the posterior model? 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- We want to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make prediction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, while maintain an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uncertainty measure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What is a proper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exploration strategy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?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- Expected improvement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 Entropy Gain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片包含 背景图案&#10;&#10;描述已自动生成">
            <a:extLst>
              <a:ext uri="{FF2B5EF4-FFF2-40B4-BE49-F238E27FC236}">
                <a16:creationId xmlns:a16="http://schemas.microsoft.com/office/drawing/2014/main" id="{292170EF-D909-BF17-E5DE-84A57606C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986" y="3744685"/>
            <a:ext cx="7166154" cy="3469027"/>
          </a:xfrm>
          <a:prstGeom prst="rect">
            <a:avLst/>
          </a:prstGeom>
        </p:spPr>
      </p:pic>
      <p:pic>
        <p:nvPicPr>
          <p:cNvPr id="8" name="图片 7" descr="图形用户界面, 文本, 应用程序&#10;&#10;描述已自动生成">
            <a:extLst>
              <a:ext uri="{FF2B5EF4-FFF2-40B4-BE49-F238E27FC236}">
                <a16:creationId xmlns:a16="http://schemas.microsoft.com/office/drawing/2014/main" id="{3F056A2E-7AFC-11A0-F9F4-CB24CA9E93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707" y="3698865"/>
            <a:ext cx="3264807" cy="3514847"/>
          </a:xfrm>
          <a:prstGeom prst="rect">
            <a:avLst/>
          </a:prstGeom>
        </p:spPr>
      </p:pic>
      <p:sp>
        <p:nvSpPr>
          <p:cNvPr id="11" name="上箭头 10">
            <a:extLst>
              <a:ext uri="{FF2B5EF4-FFF2-40B4-BE49-F238E27FC236}">
                <a16:creationId xmlns:a16="http://schemas.microsoft.com/office/drawing/2014/main" id="{2722E551-2595-9F94-3CB6-4B0C531BD721}"/>
              </a:ext>
            </a:extLst>
          </p:cNvPr>
          <p:cNvSpPr/>
          <p:nvPr/>
        </p:nvSpPr>
        <p:spPr>
          <a:xfrm rot="5400000">
            <a:off x="9870399" y="4837727"/>
            <a:ext cx="607048" cy="830335"/>
          </a:xfrm>
          <a:prstGeom prst="up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FB42D9E3-5347-3554-526F-6EDCFAC43C9B}"/>
              </a:ext>
            </a:extLst>
          </p:cNvPr>
          <p:cNvCxnSpPr/>
          <p:nvPr/>
        </p:nvCxnSpPr>
        <p:spPr>
          <a:xfrm flipH="1">
            <a:off x="4528457" y="3570514"/>
            <a:ext cx="754743" cy="15721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8C3D0C1E-614C-5F0C-382B-02DB5CC3208F}"/>
              </a:ext>
            </a:extLst>
          </p:cNvPr>
          <p:cNvCxnSpPr>
            <a:cxnSpLocks/>
          </p:cNvCxnSpPr>
          <p:nvPr/>
        </p:nvCxnSpPr>
        <p:spPr>
          <a:xfrm flipH="1">
            <a:off x="6705600" y="3396343"/>
            <a:ext cx="3985711" cy="8594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28C07A4F-71DC-3375-397F-3C79A1D54F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750" y="9371102"/>
            <a:ext cx="7924800" cy="762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6FC53951-D3AC-CAC3-0136-D978CDABC4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949" y="8379791"/>
            <a:ext cx="7010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9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7650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 bit about Gaussian Process</a:t>
            </a: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Bayesian method to do prediction: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If everything is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Gaussian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,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Will not go into detail, but we need a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kernel function K </a:t>
            </a:r>
            <a:r>
              <a:rPr lang="en-US" altLang="zh-CN" sz="3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to measure the distance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kernel functions measure the similarity between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observed data points</a:t>
            </a:r>
            <a:r>
              <a:rPr lang="en-US" altLang="zh-CN" sz="3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, and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points to predict</a:t>
            </a:r>
            <a:r>
              <a:rPr lang="en-US" altLang="zh-CN" sz="3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BB6842D-E74F-AFDE-4552-9CD42FFD18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621" y="2750571"/>
            <a:ext cx="9982693" cy="904806"/>
          </a:xfrm>
          <a:prstGeom prst="rect">
            <a:avLst/>
          </a:prstGeom>
        </p:spPr>
      </p:pic>
      <p:pic>
        <p:nvPicPr>
          <p:cNvPr id="13" name="图片 12" descr="图片包含 文本&#10;&#10;描述已自动生成">
            <a:extLst>
              <a:ext uri="{FF2B5EF4-FFF2-40B4-BE49-F238E27FC236}">
                <a16:creationId xmlns:a16="http://schemas.microsoft.com/office/drawing/2014/main" id="{2FDD17C9-9C5F-92E5-8BE9-D505549AB7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257" y="4094020"/>
            <a:ext cx="5842000" cy="8763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41D4403-2F09-D103-EBB2-C3657347ED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317" y="4922174"/>
            <a:ext cx="12433300" cy="800100"/>
          </a:xfrm>
          <a:prstGeom prst="rect">
            <a:avLst/>
          </a:prstGeom>
        </p:spPr>
      </p:pic>
      <p:pic>
        <p:nvPicPr>
          <p:cNvPr id="26" name="图片 25" descr="图片包含 示意图&#10;&#10;描述已自动生成">
            <a:extLst>
              <a:ext uri="{FF2B5EF4-FFF2-40B4-BE49-F238E27FC236}">
                <a16:creationId xmlns:a16="http://schemas.microsoft.com/office/drawing/2014/main" id="{75901EE5-A348-EEB9-3F0B-24F8241E328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894" y="5914968"/>
            <a:ext cx="2988129" cy="972042"/>
          </a:xfrm>
          <a:prstGeom prst="rect">
            <a:avLst/>
          </a:prstGeom>
        </p:spPr>
      </p:pic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9D44E93C-A081-520A-F8D4-4D37F6B541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06" y="5849274"/>
            <a:ext cx="4935702" cy="110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92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13</a:t>
            </a:fld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/>
              <p:nvPr/>
            </p:nvSpPr>
            <p:spPr>
              <a:xfrm>
                <a:off x="499757" y="1355371"/>
                <a:ext cx="17127843" cy="10460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Why we need search the graph?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Network systems (Transport, finance, social, biological) can be modelled as a </a:t>
                </a:r>
                <a:r>
                  <a:rPr lang="en-US" altLang="zh-CN" sz="36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graph</a:t>
                </a: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𝒢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𝒱</m:t>
                        </m:r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ℰ</m:t>
                        </m:r>
                      </m:e>
                    </m:d>
                  </m:oMath>
                </a14:m>
                <a:endParaRPr lang="en-US" altLang="zh-CN" sz="36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Data collected can be modelled as </a:t>
                </a:r>
                <a:r>
                  <a:rPr lang="en-US" altLang="zh-CN" sz="36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function on node  </a:t>
                </a:r>
                <a14:m>
                  <m:oMath xmlns:m="http://schemas.openxmlformats.org/officeDocument/2006/math"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d>
                      <m:dPr>
                        <m:ctrlP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</m:d>
                    <m:r>
                      <a:rPr lang="en-US" altLang="zh-CN" sz="36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altLang="zh-CN" sz="36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𝑣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r>
                      <a:rPr lang="en-US" altLang="zh-CN" sz="36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𝒱</m:t>
                    </m:r>
                  </m:oMath>
                </a14:m>
                <a:endParaRPr lang="en-US" altLang="zh-CN" sz="3600" b="1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We wish to optimize the function</a:t>
                </a:r>
              </a:p>
              <a:p>
                <a:pPr marL="685709" lvl="1">
                  <a:lnSpc>
                    <a:spcPct val="120000"/>
                  </a:lnSpc>
                  <a:spcAft>
                    <a:spcPts val="9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36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3600" b="0" i="0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  <m: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∈</m:t>
                              </m:r>
                              <m: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𝒱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3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altLang="zh-CN" sz="36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Examples are: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		- Combinatorial Optimization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		- Influential Node Identification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		- Patient Zero Identification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757" y="1355371"/>
                <a:ext cx="17127843" cy="10460492"/>
              </a:xfrm>
              <a:prstGeom prst="rect">
                <a:avLst/>
              </a:prstGeom>
              <a:blipFill>
                <a:blip r:embed="rId3"/>
                <a:stretch>
                  <a:fillRect l="-963" t="-364" r="-3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 on Graphs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488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14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5651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Combinatorial Optimization 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ChatGPT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:</a:t>
            </a: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Combinatorial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03FCCAF-9B60-332D-F80D-EB825E78CC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735" y="2092426"/>
            <a:ext cx="11684000" cy="779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11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15</a:t>
            </a:fld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/>
              <p:nvPr/>
            </p:nvSpPr>
            <p:spPr>
              <a:xfrm>
                <a:off x="499757" y="1355371"/>
                <a:ext cx="17127843" cy="127149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Combinatorial Optimization 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Another example: Neural Architecture Search: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Find best combination for :</a:t>
                </a: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Batch size: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32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GB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{16,32,64}</m:t>
                      </m:r>
                    </m:oMath>
                  </m:oMathPara>
                </a14:m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Optimizer: 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32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GB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d>
                        <m:dPr>
                          <m:ctrlPr>
                            <a:rPr lang="en-GB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3200" b="0" i="0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AdaDelta</m:t>
                          </m:r>
                          <m:r>
                            <a:rPr lang="en-US" altLang="zh-CN" sz="3200" b="0" i="0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en-US" altLang="zh-CN" sz="3200" b="0" i="0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RMSprop</m:t>
                          </m:r>
                          <m:r>
                            <a:rPr lang="en-US" altLang="zh-CN" sz="3200" b="0" i="0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en-US" altLang="zh-CN" sz="3200" b="0" i="0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Adam</m:t>
                          </m:r>
                        </m:e>
                      </m:d>
                    </m:oMath>
                  </m:oMathPara>
                </a14:m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Learning rate annealing: </a:t>
                </a: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sz="32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∈</m:t>
                      </m:r>
                      <m:sSub>
                        <m:sSubPr>
                          <m:ctrlP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32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r>
                        <a:rPr lang="en-GB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altLang="zh-CN" sz="32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{</m:t>
                      </m:r>
                      <m:r>
                        <m:rPr>
                          <m:sty m:val="p"/>
                        </m:rPr>
                        <a:rPr lang="en-US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Constant</m:t>
                      </m:r>
                      <m:r>
                        <a:rPr lang="en-US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altLang="zh-CN" sz="3200" b="0" i="0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Annealing</m:t>
                      </m:r>
                      <m:r>
                        <a:rPr lang="en-US" altLang="zh-CN" sz="32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}</m:t>
                      </m:r>
                    </m:oMath>
                  </m:oMathPara>
                </a14:m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endParaRPr lang="zh-CN" altLang="en-US" sz="3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757" y="1355371"/>
                <a:ext cx="17127843" cy="12714956"/>
              </a:xfrm>
              <a:prstGeom prst="rect">
                <a:avLst/>
              </a:prstGeom>
              <a:blipFill>
                <a:blip r:embed="rId3"/>
                <a:stretch>
                  <a:fillRect l="-963" t="-2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17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16</a:t>
            </a:fld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/>
              <p:nvPr/>
            </p:nvSpPr>
            <p:spPr>
              <a:xfrm>
                <a:off x="499757" y="1355371"/>
                <a:ext cx="17127843" cy="84768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The Combinatorial Graph [C. Oh et al., </a:t>
                </a:r>
                <a:r>
                  <a:rPr lang="en-US" altLang="zh-CN" sz="3600" b="1" dirty="0" err="1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NeurIPS</a:t>
                </a: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2019]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Use the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graph space </a:t>
                </a: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to represent the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Discrete Search Space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 subgraph per combinatorial variable,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𝒢</m:t>
                        </m:r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en-US" altLang="zh-CN" sz="32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)=</m:t>
                    </m:r>
                    <m:d>
                      <m:dPr>
                        <m:ctrlP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𝒱</m:t>
                        </m:r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ℰ</m:t>
                        </m:r>
                      </m:e>
                    </m:d>
                  </m:oMath>
                </a14:m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Using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graph Cartesian product </a:t>
                </a: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to get the whole search graph:</a:t>
                </a: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685709" lvl="1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endParaRPr lang="zh-CN" altLang="en-US" sz="3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757" y="1355371"/>
                <a:ext cx="17127843" cy="8476872"/>
              </a:xfrm>
              <a:prstGeom prst="rect">
                <a:avLst/>
              </a:prstGeom>
              <a:blipFill>
                <a:blip r:embed="rId3"/>
                <a:stretch>
                  <a:fillRect l="-963" t="-4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图表, 雷达图&#10;&#10;描述已自动生成">
            <a:extLst>
              <a:ext uri="{FF2B5EF4-FFF2-40B4-BE49-F238E27FC236}">
                <a16:creationId xmlns:a16="http://schemas.microsoft.com/office/drawing/2014/main" id="{36FC68F0-67E4-52A6-0F60-831E025A0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196" y="5962635"/>
            <a:ext cx="11215141" cy="3309230"/>
          </a:xfrm>
          <a:prstGeom prst="rect">
            <a:avLst/>
          </a:prstGeom>
        </p:spPr>
      </p:pic>
      <p:pic>
        <p:nvPicPr>
          <p:cNvPr id="5" name="图片 4" descr="图片包含 文本&#10;&#10;描述已自动生成">
            <a:extLst>
              <a:ext uri="{FF2B5EF4-FFF2-40B4-BE49-F238E27FC236}">
                <a16:creationId xmlns:a16="http://schemas.microsoft.com/office/drawing/2014/main" id="{CEE4E4C9-85FA-B02A-A92E-A5AFC24D5E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129" y="4396972"/>
            <a:ext cx="5920014" cy="10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6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17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7770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Combinatorial Graph [C. Oh et al., 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NeurIPS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2019]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Using graph product to get the whole search graph: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图表, 雷达图&#10;&#10;描述已自动生成">
            <a:extLst>
              <a:ext uri="{FF2B5EF4-FFF2-40B4-BE49-F238E27FC236}">
                <a16:creationId xmlns:a16="http://schemas.microsoft.com/office/drawing/2014/main" id="{36FC68F0-67E4-52A6-0F60-831E025A05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196" y="5962635"/>
            <a:ext cx="11215141" cy="3309230"/>
          </a:xfrm>
          <a:prstGeom prst="rect">
            <a:avLst/>
          </a:prstGeom>
        </p:spPr>
      </p:pic>
      <p:pic>
        <p:nvPicPr>
          <p:cNvPr id="5" name="图片 4" descr="图片包含 文本&#10;&#10;描述已自动生成">
            <a:extLst>
              <a:ext uri="{FF2B5EF4-FFF2-40B4-BE49-F238E27FC236}">
                <a16:creationId xmlns:a16="http://schemas.microsoft.com/office/drawing/2014/main" id="{CEE4E4C9-85FA-B02A-A92E-A5AFC24D5E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129" y="2887486"/>
            <a:ext cx="5920014" cy="10052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4428B24-EB02-DD8D-691C-155C909741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22" y="4069679"/>
            <a:ext cx="15937593" cy="142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143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18</a:t>
            </a:fld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/>
              <p:nvPr/>
            </p:nvSpPr>
            <p:spPr>
              <a:xfrm>
                <a:off x="499757" y="1355371"/>
                <a:ext cx="17127843" cy="11302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The Combinatorial Graph [C. Oh et al., </a:t>
                </a:r>
                <a:r>
                  <a:rPr lang="en-US" altLang="zh-CN" sz="3600" b="1" dirty="0" err="1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NeurIPS</a:t>
                </a: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2019]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Using graph product to get the whole search graph:</a:t>
                </a:r>
              </a:p>
              <a:p>
                <a:pPr marL="685709" lvl="1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Again Neural Architecture Search:</a:t>
                </a: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Batch size: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US" altLang="zh-CN" sz="32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sSub>
                      <m:sSubPr>
                        <m:ctrlP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altLang="zh-CN" sz="32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GB" altLang="zh-CN" sz="3200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altLang="zh-CN" sz="3200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{16,32,64}</m:t>
                    </m:r>
                  </m:oMath>
                </a14:m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;  </a:t>
                </a: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Optimizer: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  <m:r>
                      <a:rPr lang="en-US" altLang="zh-CN" sz="32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sSub>
                      <m:sSubPr>
                        <m:ctrlP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  <m:r>
                      <a:rPr lang="en-GB" altLang="zh-CN" sz="3200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en-GB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3200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AdaDelta</m:t>
                        </m:r>
                        <m:r>
                          <a:rPr lang="en-US" altLang="zh-CN" sz="3200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altLang="zh-CN" sz="3200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RMSprop</m:t>
                        </m:r>
                        <m:r>
                          <a:rPr lang="en-US" altLang="zh-CN" sz="3200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altLang="zh-CN" sz="3200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Adam</m:t>
                        </m:r>
                      </m:e>
                    </m:d>
                  </m:oMath>
                </a14:m>
                <a:r>
                  <a:rPr lang="en-US" altLang="zh-CN" sz="3200" dirty="0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;  </a:t>
                </a:r>
              </a:p>
              <a:p>
                <a:pPr marL="1600109" lvl="2" indent="-457200">
                  <a:lnSpc>
                    <a:spcPct val="120000"/>
                  </a:lnSpc>
                  <a:spcAft>
                    <a:spcPts val="900"/>
                  </a:spcAft>
                  <a:buFontTx/>
                  <a:buChar char="-"/>
                </a:pPr>
                <a:r>
                  <a:rPr lang="en-US" altLang="zh-CN" sz="3200" dirty="0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Learning rate annealing: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3</m:t>
                        </m:r>
                      </m:sub>
                    </m:sSub>
                    <m:r>
                      <a:rPr lang="en-US" altLang="zh-CN" sz="32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sSub>
                      <m:sSubPr>
                        <m:ctrlP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altLang="zh-CN" sz="32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3</m:t>
                        </m:r>
                      </m:sub>
                    </m:sSub>
                    <m:r>
                      <a:rPr lang="en-GB" altLang="zh-CN" sz="3200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altLang="zh-CN" sz="32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 altLang="zh-CN" sz="3200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Constant</m:t>
                    </m:r>
                    <m:r>
                      <a:rPr lang="en-US" altLang="zh-CN" sz="3200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zh-CN" sz="3200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Annealing</m:t>
                    </m:r>
                    <m:r>
                      <a:rPr lang="en-US" altLang="zh-CN" sz="32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}</m:t>
                    </m:r>
                  </m:oMath>
                </a14:m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b="1" dirty="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142909" lvl="2">
                  <a:lnSpc>
                    <a:spcPct val="120000"/>
                  </a:lnSpc>
                  <a:spcAft>
                    <a:spcPts val="900"/>
                  </a:spcAft>
                </a:pPr>
                <a:endParaRPr lang="en-US" altLang="zh-CN" sz="3200" b="1" dirty="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endParaRPr lang="en-US" altLang="zh-CN" sz="3200" b="1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endParaRPr lang="zh-CN" altLang="en-US" sz="3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757" y="1355371"/>
                <a:ext cx="17127843" cy="11302261"/>
              </a:xfrm>
              <a:prstGeom prst="rect">
                <a:avLst/>
              </a:prstGeom>
              <a:blipFill>
                <a:blip r:embed="rId3"/>
                <a:stretch>
                  <a:fillRect l="-963" t="-3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图表, 雷达图&#10;&#10;描述已自动生成">
            <a:extLst>
              <a:ext uri="{FF2B5EF4-FFF2-40B4-BE49-F238E27FC236}">
                <a16:creationId xmlns:a16="http://schemas.microsoft.com/office/drawing/2014/main" id="{36FC68F0-67E4-52A6-0F60-831E025A0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76" y="6544533"/>
            <a:ext cx="12216532" cy="3604709"/>
          </a:xfrm>
          <a:prstGeom prst="rect">
            <a:avLst/>
          </a:prstGeom>
        </p:spPr>
      </p:pic>
      <p:pic>
        <p:nvPicPr>
          <p:cNvPr id="5" name="图片 4" descr="图片包含 文本&#10;&#10;描述已自动生成">
            <a:extLst>
              <a:ext uri="{FF2B5EF4-FFF2-40B4-BE49-F238E27FC236}">
                <a16:creationId xmlns:a16="http://schemas.microsoft.com/office/drawing/2014/main" id="{CEE4E4C9-85FA-B02A-A92E-A5AFC24D5E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558" y="2764530"/>
            <a:ext cx="4364169" cy="74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29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19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2714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Combinatorial Graph [C. Oh et al., 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NeurIPS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2019]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Interesting thing about this graph: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Nodes connected are only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different by 1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combinatorial variable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Distance is exactly the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Hamming distance </a:t>
            </a:r>
            <a:r>
              <a:rPr lang="en-US" altLang="zh-CN" sz="3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(for a complete subgraph, &gt; if not)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图表, 雷达图&#10;&#10;描述已自动生成">
            <a:extLst>
              <a:ext uri="{FF2B5EF4-FFF2-40B4-BE49-F238E27FC236}">
                <a16:creationId xmlns:a16="http://schemas.microsoft.com/office/drawing/2014/main" id="{36FC68F0-67E4-52A6-0F60-831E025A05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590" y="2262384"/>
            <a:ext cx="9457135" cy="2790499"/>
          </a:xfrm>
          <a:prstGeom prst="rect">
            <a:avLst/>
          </a:prstGeom>
        </p:spPr>
      </p:pic>
      <p:pic>
        <p:nvPicPr>
          <p:cNvPr id="5" name="图片 4" descr="图片包含 文本&#10;&#10;描述已自动生成">
            <a:extLst>
              <a:ext uri="{FF2B5EF4-FFF2-40B4-BE49-F238E27FC236}">
                <a16:creationId xmlns:a16="http://schemas.microsoft.com/office/drawing/2014/main" id="{CEE4E4C9-85FA-B02A-A92E-A5AFC24D5E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44" y="3492489"/>
            <a:ext cx="4364169" cy="74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30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altLang="zh-CN" dirty="0"/>
          </a:p>
          <a:p>
            <a:endParaRPr lang="en-GB" dirty="0"/>
          </a:p>
        </p:txBody>
      </p:sp>
      <p:sp>
        <p:nvSpPr>
          <p:cNvPr id="5" name="Title 4" descr="Heading"/>
          <p:cNvSpPr>
            <a:spLocks noGrp="1"/>
          </p:cNvSpPr>
          <p:nvPr>
            <p:ph type="title"/>
          </p:nvPr>
        </p:nvSpPr>
        <p:spPr>
          <a:xfrm>
            <a:off x="918625" y="1822701"/>
            <a:ext cx="16522750" cy="1956051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GB" altLang="zh-CN" sz="8000" dirty="0"/>
              <a:t>Special thanks to </a:t>
            </a:r>
            <a:endParaRPr lang="en-GB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1632A84-3CC0-9A20-AD38-5E01C84761F3}"/>
              </a:ext>
            </a:extLst>
          </p:cNvPr>
          <p:cNvSpPr txBox="1"/>
          <p:nvPr/>
        </p:nvSpPr>
        <p:spPr>
          <a:xfrm>
            <a:off x="8976049" y="63074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4" name="图片 3" descr="男人微笑的头像&#10;&#10;描述已自动生成">
            <a:extLst>
              <a:ext uri="{FF2B5EF4-FFF2-40B4-BE49-F238E27FC236}">
                <a16:creationId xmlns:a16="http://schemas.microsoft.com/office/drawing/2014/main" id="{186F59F5-AD79-ABF2-F12D-53D75DA54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772" y="3778752"/>
            <a:ext cx="6331284" cy="633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93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20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9963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Now you get this graph, how to search?</a:t>
            </a: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									</a:t>
            </a:r>
            <a:r>
              <a:rPr lang="en-US" altLang="zh-CN" sz="4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Bayesian Optimization!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图表, 雷达图&#10;&#10;描述已自动生成">
            <a:extLst>
              <a:ext uri="{FF2B5EF4-FFF2-40B4-BE49-F238E27FC236}">
                <a16:creationId xmlns:a16="http://schemas.microsoft.com/office/drawing/2014/main" id="{36FC68F0-67E4-52A6-0F60-831E025A05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432" y="6481365"/>
            <a:ext cx="9457135" cy="279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4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21</a:t>
            </a:fld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/>
              <p:nvPr/>
            </p:nvSpPr>
            <p:spPr>
              <a:xfrm>
                <a:off x="499757" y="1355371"/>
                <a:ext cx="17127843" cy="7002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Why we need search the graph?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Network systems (Transport, finance, social, biological) can be modelled as a </a:t>
                </a:r>
                <a:r>
                  <a:rPr lang="en-US" altLang="zh-CN" sz="36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graph</a:t>
                </a: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𝒢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𝒱</m:t>
                        </m:r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ℰ</m:t>
                        </m:r>
                      </m:e>
                    </m:d>
                  </m:oMath>
                </a14:m>
                <a:endParaRPr lang="en-US" altLang="zh-CN" sz="36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Data collected can be modelled as </a:t>
                </a:r>
                <a:r>
                  <a:rPr lang="en-US" altLang="zh-CN" sz="36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function on node  </a:t>
                </a:r>
                <a14:m>
                  <m:oMath xmlns:m="http://schemas.openxmlformats.org/officeDocument/2006/math"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d>
                      <m:dPr>
                        <m:ctrlP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36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</m:d>
                    <m:r>
                      <a:rPr lang="en-US" altLang="zh-CN" sz="36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altLang="zh-CN" sz="36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𝑣</m:t>
                    </m:r>
                    <m:r>
                      <a:rPr lang="en-US" altLang="zh-CN" sz="36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r>
                      <a:rPr lang="en-US" altLang="zh-CN" sz="36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𝒱</m:t>
                    </m:r>
                  </m:oMath>
                </a14:m>
                <a:endParaRPr lang="en-US" altLang="zh-CN" sz="3600" b="1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6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We wish to optimize the function</a:t>
                </a:r>
              </a:p>
              <a:p>
                <a:pPr marL="685709" lvl="1">
                  <a:lnSpc>
                    <a:spcPct val="120000"/>
                  </a:lnSpc>
                  <a:spcAft>
                    <a:spcPts val="9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3600" b="0" i="1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36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3600" b="0" i="0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  <m:r>
                                <a:rPr lang="en-US" altLang="zh-CN" sz="36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∈</m:t>
                              </m:r>
                              <m: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𝒱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36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altLang="zh-CN" sz="36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altLang="zh-CN" sz="36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771422" indent="-771422">
                  <a:lnSpc>
                    <a:spcPct val="120000"/>
                  </a:lnSpc>
                  <a:spcAft>
                    <a:spcPts val="900"/>
                  </a:spcAft>
                  <a:buFont typeface="Wingdings" panose="05000000000000000000" pitchFamily="2" charset="2"/>
                  <a:buChar char="v"/>
                </a:pPr>
                <a:r>
                  <a:rPr lang="en-US" altLang="zh-CN" sz="3600" b="1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The question</a:t>
                </a:r>
                <a:endPara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How to define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kernels</a:t>
                </a: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in graph?</a:t>
                </a:r>
              </a:p>
              <a:p>
                <a:pPr marL="1457131" lvl="1" indent="-771422">
                  <a:lnSpc>
                    <a:spcPct val="120000"/>
                  </a:lnSpc>
                  <a:spcAft>
                    <a:spcPts val="900"/>
                  </a:spcAft>
                  <a:buFont typeface="Courier New" panose="02070309020205020404" pitchFamily="49" charset="0"/>
                  <a:buChar char="o"/>
                </a:pP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How to make the algorithm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scalable</a:t>
                </a: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 and work when </a:t>
                </a:r>
                <a:r>
                  <a:rPr lang="en-US" altLang="zh-CN" sz="3200" dirty="0">
                    <a:solidFill>
                      <a:srgbClr val="FF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graph is imperfect</a:t>
                </a:r>
                <a:r>
                  <a:rPr lang="en-US" altLang="zh-CN" sz="3200" dirty="0">
                    <a:solidFill>
                      <a:schemeClr val="accent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?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0DE6DFCF-D154-4643-95F9-681B2778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757" y="1355371"/>
                <a:ext cx="17127843" cy="7002623"/>
              </a:xfrm>
              <a:prstGeom prst="rect">
                <a:avLst/>
              </a:prstGeom>
              <a:blipFill>
                <a:blip r:embed="rId3"/>
                <a:stretch>
                  <a:fillRect l="-963" t="-542" r="-370" b="-21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 on Graphs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44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22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1302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Diffusion Kernels [R. I. Kondor et al., ICML 2002]</a:t>
            </a: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Purpose: formalize a smooth search space by data interpolation and extrapolation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 graph diffusion kernel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Eigensystem for Laplacian matrix</a:t>
            </a: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Diffusion kernel:</a:t>
            </a:r>
          </a:p>
          <a:p>
            <a:pPr marL="1142909" lvl="2">
              <a:lnSpc>
                <a:spcPct val="120000"/>
              </a:lnSpc>
              <a:spcAft>
                <a:spcPts val="900"/>
              </a:spcAft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 Matrix form: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Take-home Message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kernel is a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similarity measurement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of the distance between 2 nodes p and q 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6" name="图片 5" descr="图片包含 徽标&#10;&#10;描述已自动生成">
            <a:extLst>
              <a:ext uri="{FF2B5EF4-FFF2-40B4-BE49-F238E27FC236}">
                <a16:creationId xmlns:a16="http://schemas.microsoft.com/office/drawing/2014/main" id="{64482C78-8057-5BE4-7601-81650642D9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72" y="4222863"/>
            <a:ext cx="4192814" cy="635275"/>
          </a:xfrm>
          <a:prstGeom prst="rect">
            <a:avLst/>
          </a:prstGeom>
        </p:spPr>
      </p:pic>
      <p:pic>
        <p:nvPicPr>
          <p:cNvPr id="10" name="图片 9" descr="手机屏幕截图&#10;&#10;中度可信度描述已自动生成">
            <a:extLst>
              <a:ext uri="{FF2B5EF4-FFF2-40B4-BE49-F238E27FC236}">
                <a16:creationId xmlns:a16="http://schemas.microsoft.com/office/drawing/2014/main" id="{A7A09F02-3072-CB27-7181-A2FA3A45C8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032" y="5142706"/>
            <a:ext cx="6350907" cy="1206600"/>
          </a:xfrm>
          <a:prstGeom prst="rect">
            <a:avLst/>
          </a:prstGeom>
        </p:spPr>
      </p:pic>
      <p:pic>
        <p:nvPicPr>
          <p:cNvPr id="12" name="图片 11" descr="图片包含 徽标&#10;&#10;描述已自动生成">
            <a:extLst>
              <a:ext uri="{FF2B5EF4-FFF2-40B4-BE49-F238E27FC236}">
                <a16:creationId xmlns:a16="http://schemas.microsoft.com/office/drawing/2014/main" id="{4D3C6978-09C0-DF84-B929-90504F60F8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032" y="6776193"/>
            <a:ext cx="6111422" cy="94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97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23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8476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Other Kernels</a:t>
            </a: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Purpose: formalize a smooth search space by data interpolation and extrapolation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Take-home Message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kernel is a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similarity measurement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of the distance between 2 nodes p and q </a:t>
            </a: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 on Graphs- COMBO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7D1174A-15AC-11BF-53F3-7E49207A0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221" y="2884688"/>
            <a:ext cx="10551558" cy="314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604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24</a:t>
            </a:fld>
            <a:endParaRPr kumimoji="1" lang="ja-JP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952182" y="4050506"/>
            <a:ext cx="10881418" cy="1092200"/>
          </a:xfrm>
        </p:spPr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Now, search the space by BO!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Conclusion</a:t>
            </a:r>
          </a:p>
        </p:txBody>
      </p:sp>
      <p:pic>
        <p:nvPicPr>
          <p:cNvPr id="6" name="图片 5" descr="徽标, 公司名称&#10;&#10;描述已自动生成">
            <a:extLst>
              <a:ext uri="{FF2B5EF4-FFF2-40B4-BE49-F238E27FC236}">
                <a16:creationId xmlns:a16="http://schemas.microsoft.com/office/drawing/2014/main" id="{0ECD6B23-6498-0F4A-84A9-858B1EEA7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881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文本&#10;&#10;描述已自动生成">
            <a:extLst>
              <a:ext uri="{FF2B5EF4-FFF2-40B4-BE49-F238E27FC236}">
                <a16:creationId xmlns:a16="http://schemas.microsoft.com/office/drawing/2014/main" id="{5CDF6DDB-0CBC-273B-6236-A04DFEA53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05279"/>
            <a:ext cx="16611600" cy="8686800"/>
          </a:xfrm>
          <a:prstGeom prst="rect">
            <a:avLst/>
          </a:prstGeom>
        </p:spPr>
      </p:pic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25</a:t>
            </a:fld>
            <a:endParaRPr kumimoji="1" lang="ja-JP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COMBO – a simplified version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5CC9060-8240-926C-51B3-39F8C0912F4E}"/>
              </a:ext>
            </a:extLst>
          </p:cNvPr>
          <p:cNvSpPr/>
          <p:nvPr/>
        </p:nvSpPr>
        <p:spPr>
          <a:xfrm>
            <a:off x="1553028" y="3498538"/>
            <a:ext cx="10466911" cy="607475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6F019E8-5976-5BC0-AF13-1969C71DCA47}"/>
              </a:ext>
            </a:extLst>
          </p:cNvPr>
          <p:cNvSpPr/>
          <p:nvPr/>
        </p:nvSpPr>
        <p:spPr>
          <a:xfrm>
            <a:off x="1553028" y="5824304"/>
            <a:ext cx="4521201" cy="607475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28B83E2-8CF0-9141-2661-43A96C6D1457}"/>
              </a:ext>
            </a:extLst>
          </p:cNvPr>
          <p:cNvSpPr/>
          <p:nvPr/>
        </p:nvSpPr>
        <p:spPr>
          <a:xfrm>
            <a:off x="2014773" y="7015616"/>
            <a:ext cx="10801341" cy="607475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9374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26</a:t>
            </a:fld>
            <a:endParaRPr kumimoji="1" lang="ja-JP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2407297" y="2554514"/>
            <a:ext cx="13697339" cy="3730172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Question 2: </a:t>
            </a:r>
            <a:b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However, real-world Graphs are </a:t>
            </a:r>
            <a:r>
              <a:rPr kumimoji="1"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Giant</a:t>
            </a:r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even </a:t>
            </a:r>
            <a:r>
              <a:rPr kumimoji="1"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 fully observable</a:t>
            </a:r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 </a:t>
            </a:r>
            <a:b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kumimoji="1"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 to search in such a space?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Conclusion</a:t>
            </a:r>
          </a:p>
        </p:txBody>
      </p:sp>
      <p:pic>
        <p:nvPicPr>
          <p:cNvPr id="6" name="图片 5" descr="徽标, 公司名称&#10;&#10;描述已自动生成">
            <a:extLst>
              <a:ext uri="{FF2B5EF4-FFF2-40B4-BE49-F238E27FC236}">
                <a16:creationId xmlns:a16="http://schemas.microsoft.com/office/drawing/2014/main" id="{0ECD6B23-6498-0F4A-84A9-858B1EEA7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91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27</a:t>
            </a:fld>
            <a:endParaRPr kumimoji="1" lang="ja-JP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Conclusion</a:t>
            </a:r>
          </a:p>
        </p:txBody>
      </p:sp>
      <p:pic>
        <p:nvPicPr>
          <p:cNvPr id="6" name="图片 5" descr="徽标, 公司名称&#10;&#10;描述已自动生成">
            <a:extLst>
              <a:ext uri="{FF2B5EF4-FFF2-40B4-BE49-F238E27FC236}">
                <a16:creationId xmlns:a16="http://schemas.microsoft.com/office/drawing/2014/main" id="{0ECD6B23-6498-0F4A-84A9-858B1EEA7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10" name="图片 9" descr="图片包含 文本&#10;&#10;描述已自动生成">
            <a:extLst>
              <a:ext uri="{FF2B5EF4-FFF2-40B4-BE49-F238E27FC236}">
                <a16:creationId xmlns:a16="http://schemas.microsoft.com/office/drawing/2014/main" id="{0F385233-BCEA-7AF7-0197-30D2B83F6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79" y="2594820"/>
            <a:ext cx="15197913" cy="509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11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28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2115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Local Optimization</a:t>
            </a:r>
            <a:endParaRPr lang="en-US" altLang="zh-CN" sz="3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Instead of searching for the global optima, search the local instead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Trust-region 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29A07601-FBAE-9FAC-D645-63E9F46E20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19" y="4525583"/>
            <a:ext cx="13435117" cy="42185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44DE11C-F36F-5E64-A8BE-056C9CC29B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86" y="3190044"/>
            <a:ext cx="10495160" cy="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1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29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2115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Local Optimization</a:t>
            </a:r>
            <a:endParaRPr lang="en-US" altLang="zh-CN" sz="3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Instead of searching for the global optima, search the local instead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Similar Idea works for Graphs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6" name="图片 5" descr="图片包含 游戏机, 钟表&#10;&#10;描述已自动生成">
            <a:extLst>
              <a:ext uri="{FF2B5EF4-FFF2-40B4-BE49-F238E27FC236}">
                <a16:creationId xmlns:a16="http://schemas.microsoft.com/office/drawing/2014/main" id="{3C833A21-AE88-FBFA-422C-1FEA7763AB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965" b="271"/>
          <a:stretch/>
        </p:blipFill>
        <p:spPr>
          <a:xfrm>
            <a:off x="2134138" y="2968901"/>
            <a:ext cx="14836505" cy="487324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D65BCCE-6EC6-429C-B747-4915DF908331}"/>
              </a:ext>
            </a:extLst>
          </p:cNvPr>
          <p:cNvSpPr/>
          <p:nvPr/>
        </p:nvSpPr>
        <p:spPr>
          <a:xfrm>
            <a:off x="13607512" y="7380636"/>
            <a:ext cx="3006671" cy="547603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101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6238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Goal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Optimize a black-box function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endParaRPr lang="en-US" altLang="zh-CN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function is: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No gradient, corrupted by noise</a:t>
            </a:r>
          </a:p>
          <a:p>
            <a:pPr marL="1600109" lvl="2" indent="-457200">
              <a:lnSpc>
                <a:spcPct val="120000"/>
              </a:lnSpc>
              <a:spcAft>
                <a:spcPts val="900"/>
              </a:spcAft>
              <a:buFontTx/>
              <a:buChar char="-"/>
            </a:pP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Each Query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is expensive (e.g. Neural Architecture Search, Molecule Design, Drug Discovery)</a:t>
            </a: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7" name="图片 6" descr="文本&#10;&#10;低可信度描述已自动生成">
            <a:extLst>
              <a:ext uri="{FF2B5EF4-FFF2-40B4-BE49-F238E27FC236}">
                <a16:creationId xmlns:a16="http://schemas.microsoft.com/office/drawing/2014/main" id="{155BF349-E724-A426-EA99-FAF4568C41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600" y="3009398"/>
            <a:ext cx="4477657" cy="1322944"/>
          </a:xfrm>
          <a:prstGeom prst="rect">
            <a:avLst/>
          </a:prstGeom>
        </p:spPr>
      </p:pic>
      <p:pic>
        <p:nvPicPr>
          <p:cNvPr id="10" name="图片 9" descr="文本&#10;&#10;中度可信度描述已自动生成">
            <a:extLst>
              <a:ext uri="{FF2B5EF4-FFF2-40B4-BE49-F238E27FC236}">
                <a16:creationId xmlns:a16="http://schemas.microsoft.com/office/drawing/2014/main" id="{C8B80C99-2FE2-5083-ACAB-47930AAA38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750" y="6946144"/>
            <a:ext cx="118745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609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30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352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Combinatorial Optimization</a:t>
            </a:r>
            <a:endParaRPr lang="en-US" altLang="zh-CN" sz="3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Baselines (Random Search, Regularized Evolution, BOCS with Linear Regression)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Tasks: 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	- Weighted Maximum Satisfiability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		- Neural Architecture Search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Experiments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D65BCCE-6EC6-429C-B747-4915DF908331}"/>
              </a:ext>
            </a:extLst>
          </p:cNvPr>
          <p:cNvSpPr/>
          <p:nvPr/>
        </p:nvSpPr>
        <p:spPr>
          <a:xfrm>
            <a:off x="13607512" y="7380636"/>
            <a:ext cx="3006671" cy="547603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5" name="图片 4" descr="图片包含 图表&#10;&#10;描述已自动生成">
            <a:extLst>
              <a:ext uri="{FF2B5EF4-FFF2-40B4-BE49-F238E27FC236}">
                <a16:creationId xmlns:a16="http://schemas.microsoft.com/office/drawing/2014/main" id="{8CFEA330-D6B4-4E0B-47DC-90551C3EF6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3026" y="4152004"/>
            <a:ext cx="5187316" cy="3960209"/>
          </a:xfrm>
          <a:prstGeom prst="rect">
            <a:avLst/>
          </a:prstGeom>
        </p:spPr>
      </p:pic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BA4A3BBB-CF83-3497-9760-2279CD3F66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658" y="5456685"/>
            <a:ext cx="62484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77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31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2115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Graph Searching Problem</a:t>
            </a:r>
            <a:endParaRPr lang="en-US" altLang="zh-CN" sz="3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Baselines (DFS, BFS, Local Search)</a:t>
            </a:r>
          </a:p>
          <a:p>
            <a:pPr marL="1457131" lvl="1" indent="-771422">
              <a:lnSpc>
                <a:spcPct val="120000"/>
              </a:lnSpc>
              <a:spcAft>
                <a:spcPts val="900"/>
              </a:spcAft>
              <a:buFont typeface="Courier New" panose="02070309020205020404" pitchFamily="49" charset="0"/>
              <a:buChar char="o"/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Tasks: Patient Zero / Influential Node Identification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1520182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Experiments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D65BCCE-6EC6-429C-B747-4915DF908331}"/>
              </a:ext>
            </a:extLst>
          </p:cNvPr>
          <p:cNvSpPr/>
          <p:nvPr/>
        </p:nvSpPr>
        <p:spPr>
          <a:xfrm>
            <a:off x="13607512" y="7380636"/>
            <a:ext cx="3006671" cy="547603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6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BDE3F4E6-D06B-7E83-4CA9-E6AD93185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399" y="3585204"/>
            <a:ext cx="11392939" cy="633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108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32</a:t>
            </a:fld>
            <a:endParaRPr kumimoji="1" lang="ja-JP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359610" y="3469936"/>
            <a:ext cx="10024048" cy="2872808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your attention!</a:t>
            </a:r>
            <a:b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Conclusion</a:t>
            </a:r>
          </a:p>
        </p:txBody>
      </p:sp>
      <p:pic>
        <p:nvPicPr>
          <p:cNvPr id="6" name="图片 5" descr="徽标, 公司名称&#10;&#10;描述已自动生成">
            <a:extLst>
              <a:ext uri="{FF2B5EF4-FFF2-40B4-BE49-F238E27FC236}">
                <a16:creationId xmlns:a16="http://schemas.microsoft.com/office/drawing/2014/main" id="{0ECD6B23-6498-0F4A-84A9-858B1EEA7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31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表, 折线图&#10;&#10;描述已自动生成">
            <a:extLst>
              <a:ext uri="{FF2B5EF4-FFF2-40B4-BE49-F238E27FC236}">
                <a16:creationId xmlns:a16="http://schemas.microsoft.com/office/drawing/2014/main" id="{F52861FF-B3EE-D69F-0184-9CCD43FD39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50" y="2583656"/>
            <a:ext cx="16040100" cy="51181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A566E26-E802-6FD9-E835-67F534F915B4}"/>
              </a:ext>
            </a:extLst>
          </p:cNvPr>
          <p:cNvSpPr/>
          <p:nvPr/>
        </p:nvSpPr>
        <p:spPr>
          <a:xfrm>
            <a:off x="11169650" y="4590661"/>
            <a:ext cx="5196244" cy="895739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915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52CBE12D-CE84-BD39-BDD4-95107A750B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2710656"/>
            <a:ext cx="16078200" cy="48641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120A62-0022-1641-AAA5-B1D1461A6FF7}"/>
              </a:ext>
            </a:extLst>
          </p:cNvPr>
          <p:cNvSpPr/>
          <p:nvPr/>
        </p:nvSpPr>
        <p:spPr>
          <a:xfrm>
            <a:off x="11399480" y="5408921"/>
            <a:ext cx="5783619" cy="1271797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436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6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表&#10;&#10;描述已自动生成">
            <a:extLst>
              <a:ext uri="{FF2B5EF4-FFF2-40B4-BE49-F238E27FC236}">
                <a16:creationId xmlns:a16="http://schemas.microsoft.com/office/drawing/2014/main" id="{7C2B7E93-98E1-3D95-1B90-71906D4729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342356"/>
            <a:ext cx="16052800" cy="56007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3E8B2FC-C337-68FD-089E-A7ACFFDE7919}"/>
              </a:ext>
            </a:extLst>
          </p:cNvPr>
          <p:cNvSpPr/>
          <p:nvPr/>
        </p:nvSpPr>
        <p:spPr>
          <a:xfrm>
            <a:off x="11169650" y="6381713"/>
            <a:ext cx="6000750" cy="1409168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09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7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6" name="图片 5" descr="图表&#10;&#10;描述已自动生成">
            <a:extLst>
              <a:ext uri="{FF2B5EF4-FFF2-40B4-BE49-F238E27FC236}">
                <a16:creationId xmlns:a16="http://schemas.microsoft.com/office/drawing/2014/main" id="{FB87D6DA-6DF7-4225-21C8-DB381F8F7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471" y="2373396"/>
            <a:ext cx="13045208" cy="763417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9667576-642D-F077-2932-0D63A2836E51}"/>
              </a:ext>
            </a:extLst>
          </p:cNvPr>
          <p:cNvSpPr/>
          <p:nvPr/>
        </p:nvSpPr>
        <p:spPr>
          <a:xfrm>
            <a:off x="10494727" y="6893358"/>
            <a:ext cx="5196244" cy="895739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532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8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表&#10;&#10;描述已自动生成">
            <a:extLst>
              <a:ext uri="{FF2B5EF4-FFF2-40B4-BE49-F238E27FC236}">
                <a16:creationId xmlns:a16="http://schemas.microsoft.com/office/drawing/2014/main" id="{324B1F0A-A865-9A57-4056-4778D60AA7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160" y="2455458"/>
            <a:ext cx="12133036" cy="716096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E44F209-2C62-3EF8-9F31-D8FDF229C1B3}"/>
              </a:ext>
            </a:extLst>
          </p:cNvPr>
          <p:cNvSpPr/>
          <p:nvPr/>
        </p:nvSpPr>
        <p:spPr>
          <a:xfrm>
            <a:off x="10643616" y="7391136"/>
            <a:ext cx="5196244" cy="895739"/>
          </a:xfrm>
          <a:prstGeom prst="rect">
            <a:avLst/>
          </a:prstGeom>
          <a:solidFill>
            <a:schemeClr val="bg1"/>
          </a:solidFill>
          <a:ln w="190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243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15240000" y="8927304"/>
            <a:ext cx="2711450" cy="1012858"/>
          </a:xfrm>
        </p:spPr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9</a:t>
            </a:fld>
            <a:endParaRPr kumimoji="1" lang="ja-JP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6DFCF-D154-4643-95F9-681B277856FA}"/>
              </a:ext>
            </a:extLst>
          </p:cNvPr>
          <p:cNvSpPr txBox="1"/>
          <p:nvPr/>
        </p:nvSpPr>
        <p:spPr>
          <a:xfrm>
            <a:off x="499757" y="1355371"/>
            <a:ext cx="17127843" cy="140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1422" indent="-771422">
              <a:lnSpc>
                <a:spcPct val="120000"/>
              </a:lnSpc>
              <a:spcAft>
                <a:spcPts val="900"/>
              </a:spcAft>
              <a:buFont typeface="Wingdings" panose="05000000000000000000" pitchFamily="2" charset="2"/>
              <a:buChar char="v"/>
            </a:pP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Figures credited to Miguel Hern ́</a:t>
            </a:r>
            <a:r>
              <a:rPr lang="en-US" altLang="zh-CN" sz="36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andez</a:t>
            </a:r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-Lobato</a:t>
            </a:r>
          </a:p>
          <a:p>
            <a:pPr marL="685709" lvl="1">
              <a:lnSpc>
                <a:spcPct val="120000"/>
              </a:lnSpc>
              <a:spcAft>
                <a:spcPts val="900"/>
              </a:spcAft>
            </a:pPr>
            <a:endParaRPr lang="en-US" altLang="zh-CN" sz="32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99757" y="136171"/>
            <a:ext cx="10143859" cy="109220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Bayesian Optimization</a:t>
            </a:r>
            <a:endParaRPr kumimoji="1" lang="zh-CN" altLang="en-US" dirty="0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lang="en-US" altLang="zh-CN" dirty="0"/>
              <a:t>Matrix factorization</a:t>
            </a:r>
            <a:endParaRPr kumimoji="1" lang="ja-JP" altLang="en-US" dirty="0"/>
          </a:p>
        </p:txBody>
      </p:sp>
      <p:pic>
        <p:nvPicPr>
          <p:cNvPr id="9" name="图片 8" descr="徽标, 公司名称&#10;&#10;描述已自动生成">
            <a:extLst>
              <a:ext uri="{FF2B5EF4-FFF2-40B4-BE49-F238E27FC236}">
                <a16:creationId xmlns:a16="http://schemas.microsoft.com/office/drawing/2014/main" id="{5C389BF6-9C80-2143-953C-1CF1FF9A1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342" y="282824"/>
            <a:ext cx="2227901" cy="895639"/>
          </a:xfrm>
          <a:prstGeom prst="rect">
            <a:avLst/>
          </a:prstGeom>
        </p:spPr>
      </p:pic>
      <p:pic>
        <p:nvPicPr>
          <p:cNvPr id="5" name="图片 4" descr="图表&#10;&#10;描述已自动生成">
            <a:extLst>
              <a:ext uri="{FF2B5EF4-FFF2-40B4-BE49-F238E27FC236}">
                <a16:creationId xmlns:a16="http://schemas.microsoft.com/office/drawing/2014/main" id="{324B1F0A-A865-9A57-4056-4778D60AA7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160" y="2455458"/>
            <a:ext cx="12133036" cy="716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4516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FF0000"/>
          </a:solidFill>
          <a:prstDash val="dash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24093</TotalTime>
  <Words>964</Words>
  <Application>Microsoft Macintosh PowerPoint</Application>
  <PresentationFormat>自定义</PresentationFormat>
  <Paragraphs>299</Paragraphs>
  <Slides>32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微软雅黑</vt:lpstr>
      <vt:lpstr>Coo Hew</vt:lpstr>
      <vt:lpstr>Gidole</vt:lpstr>
      <vt:lpstr>游ゴシック</vt:lpstr>
      <vt:lpstr>Arial</vt:lpstr>
      <vt:lpstr>Cambria Math</vt:lpstr>
      <vt:lpstr>Courier New</vt:lpstr>
      <vt:lpstr>Wingdings</vt:lpstr>
      <vt:lpstr>Contents</vt:lpstr>
      <vt:lpstr>No Footer</vt:lpstr>
      <vt:lpstr>Bayesian Optimization on Graphs  </vt:lpstr>
      <vt:lpstr>Special thanks to 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</vt:lpstr>
      <vt:lpstr>Bayesian Optimization on Graphs</vt:lpstr>
      <vt:lpstr>Combinatorial Optimization</vt:lpstr>
      <vt:lpstr>BO on Graphs- COMBO</vt:lpstr>
      <vt:lpstr>BO on Graphs- COMBO</vt:lpstr>
      <vt:lpstr>BO on Graphs- COMBO</vt:lpstr>
      <vt:lpstr>BO on Graphs- COMBO</vt:lpstr>
      <vt:lpstr>BO on Graphs- COMBO</vt:lpstr>
      <vt:lpstr>BO on Graphs- COMBO</vt:lpstr>
      <vt:lpstr>Bayesian Optimization on Graphs</vt:lpstr>
      <vt:lpstr>BO on Graphs- COMBO</vt:lpstr>
      <vt:lpstr>BO on Graphs- COMBO</vt:lpstr>
      <vt:lpstr>Now, search the space by BO!</vt:lpstr>
      <vt:lpstr>COMBO – a simplified version</vt:lpstr>
      <vt:lpstr>Question 2:  However, real-world Graphs are Giant, even not fully observable.    How to search in such a space?</vt:lpstr>
      <vt:lpstr>PowerPoint 演示文稿</vt:lpstr>
      <vt:lpstr>Trust-region Bayesian Optimization</vt:lpstr>
      <vt:lpstr>A Similar Idea works for Graphs</vt:lpstr>
      <vt:lpstr>Experiments</vt:lpstr>
      <vt:lpstr>Experiments</vt:lpstr>
      <vt:lpstr>Thanks for your attention!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JIANG Keyue</cp:lastModifiedBy>
  <cp:revision>936</cp:revision>
  <cp:lastPrinted>2020-06-08T02:17:03Z</cp:lastPrinted>
  <dcterms:created xsi:type="dcterms:W3CDTF">2016-10-08T14:15:50Z</dcterms:created>
  <dcterms:modified xsi:type="dcterms:W3CDTF">2023-07-04T16:19:58Z</dcterms:modified>
</cp:coreProperties>
</file>

<file path=docProps/thumbnail.jpeg>
</file>